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7"/>
  </p:notesMasterIdLst>
  <p:handoutMasterIdLst>
    <p:handoutMasterId r:id="rId28"/>
  </p:handoutMasterIdLst>
  <p:sldIdLst>
    <p:sldId id="485" r:id="rId3"/>
    <p:sldId id="500" r:id="rId4"/>
    <p:sldId id="504" r:id="rId5"/>
    <p:sldId id="505" r:id="rId6"/>
    <p:sldId id="506" r:id="rId7"/>
    <p:sldId id="507" r:id="rId8"/>
    <p:sldId id="508" r:id="rId9"/>
    <p:sldId id="521" r:id="rId10"/>
    <p:sldId id="509" r:id="rId11"/>
    <p:sldId id="510" r:id="rId12"/>
    <p:sldId id="511" r:id="rId13"/>
    <p:sldId id="512" r:id="rId14"/>
    <p:sldId id="514" r:id="rId15"/>
    <p:sldId id="515" r:id="rId16"/>
    <p:sldId id="517" r:id="rId17"/>
    <p:sldId id="520" r:id="rId18"/>
    <p:sldId id="516" r:id="rId19"/>
    <p:sldId id="518" r:id="rId20"/>
    <p:sldId id="493" r:id="rId21"/>
    <p:sldId id="526" r:id="rId22"/>
    <p:sldId id="527" r:id="rId23"/>
    <p:sldId id="522" r:id="rId24"/>
    <p:sldId id="523" r:id="rId25"/>
    <p:sldId id="52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2087C-AA2D-4394-A280-F1DE02002F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19005-1914-4C53-A1CB-2552E7A154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52271-5AD3-4306-AEC2-B027FD9BC6E9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08425-AF3D-4DDE-958D-1D1F8606B7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A0772-2F90-48D8-B58E-E10CDCA18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AB194-AE09-4C86-A2F6-0B11D78FD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717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6659A-E5DC-4309-A8F2-8D92419A8C5A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1DB2D-82F6-4571-89B3-DF2F2347F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3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1233488"/>
            <a:ext cx="5930900" cy="33353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9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61DB2D-82F6-4571-89B3-DF2F2347F4B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8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1233488"/>
            <a:ext cx="5930900" cy="333533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34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053E-ED45-4095-BF73-4BF1FB02B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2236D-B61A-461F-BC18-7F703D9C6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F49B3-BA1A-47D7-BA83-516188E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A078-C7DF-4ECF-A953-CD1B77BD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7385-1900-4DAC-BA0E-D1FBEE38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3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3A4E-BC2A-4742-B5FA-F28ED569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77321-9B79-4459-AE6A-88207309D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47D6-493E-4EB0-99A5-705034B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47A6-B745-418E-B9AC-41217F81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40181-AD94-4A8F-8A31-C229131A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11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354D5-79E0-491D-BB3D-891D8B325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54BFF-FED0-453F-8FD0-FDBD3DAB4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C6B0-944A-44E0-8B7D-2017D31F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BB24E-0CB6-4ED0-9421-73E75727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FBCD6-B7A3-4CCA-ACDC-A38C8FE2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10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4000" y="473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4000" y="5230801"/>
            <a:ext cx="11424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085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4000" y="473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4000" y="5230801"/>
            <a:ext cx="11424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 dirty="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52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84637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83118" y="1684800"/>
            <a:ext cx="11425767" cy="4075200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buClrTx/>
              <a:buFont typeface="Wingdings" panose="05000000000000000000" pitchFamily="2" charset="2"/>
              <a:buChar char="§"/>
              <a:defRPr/>
            </a:lvl1pPr>
            <a:lvl2pPr marL="431800" indent="-215900">
              <a:buClrTx/>
              <a:buFont typeface="Wingdings" panose="05000000000000000000" pitchFamily="2" charset="2"/>
              <a:buChar char="§"/>
              <a:defRPr/>
            </a:lvl2pPr>
            <a:lvl3pPr marL="647700" indent="-215900">
              <a:buClrTx/>
              <a:buFont typeface="Wingdings" panose="05000000000000000000" pitchFamily="2" charset="2"/>
              <a:buChar char="§"/>
              <a:defRPr/>
            </a:lvl3pPr>
            <a:lvl4pPr marL="863600" indent="-215900">
              <a:buClrTx/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46846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B188-401E-46F1-8067-205D968B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1CB8F-BA54-4A01-A5FC-3CD5BD732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1C23F-B6B1-43EB-AF41-9C302072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6B655-F905-43E4-9FE4-6097B589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78522-8626-4AED-A42C-77532DA9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88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49AD-B0E2-4882-92A9-44DCEF30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2C89B-63F7-45AD-933B-0FCF1A1F5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89F9A-5ABC-4883-BAAF-F5BAEE2A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905E-38E9-4F97-A067-367BECAE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E84D0-6883-47F1-A8DB-465AE4D2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32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0FEA-15EB-4FDF-876E-74F207C6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0D9E-E2C5-445C-8F32-2DD5E68D6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1957C-32CF-4764-9793-0CB0EB79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77553-6476-4A14-B5BA-8FC23F6E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339E7-A447-4F05-9553-2C0A0CAD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076D-0C39-4B7C-B239-79FC5AC2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8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47DE-6128-47CA-AF35-977F05F8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986E7-8FCF-439E-85D2-979DF2E4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BA635-DB73-401F-BEC7-46F13230D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9DF34-6F2A-4267-98F3-9C205B703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4F14E-EEF4-4E8E-B4E8-581B4CFA1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8E401-4E65-4CA2-8577-354CC60F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D41C9-3080-43AA-9314-95286820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E6E1B-B8E5-419B-A681-B7ED9AE7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49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495B-4E0D-4C14-9E6F-CF2404CC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C18F1-C1C4-4301-8E2D-5B49E151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92C4-943A-47AB-85DC-2DFC47A9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19EFB-92EE-475F-BB58-BACD0486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73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14A8A-F038-427C-B404-783E2641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9B4FC-A73D-465F-80F6-1B04028B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90465-14C0-49F1-8240-DBD2BCFB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88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0422-7DF9-4128-AA9D-8B2F455A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E887E-88DC-4E0E-94AF-E48F9845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5AD34-352D-4979-B124-AA4AA5CE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3E075-37A9-486F-B69A-AF4483E6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CB0F-A7AE-4584-883D-ED5AA665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2657A-9E1F-4235-856C-9C1C32E8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91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3D4F-0C68-4CD9-8E3A-C5705903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9C4F3-8AF2-414E-9FFC-1DB150710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B450A-8068-4E7A-B90A-2BB8925FC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F1125-0878-4922-9DDB-146B2A32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B5C91-AC59-4533-8762-3D489DAB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973CB-0C21-4383-B28F-65E4354F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84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B5DA9D-7534-4D13-ABB5-4E0F57FE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57D58-0D3E-43F0-80BA-D5BBF35C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62B10-9EE2-4D9B-92D7-0E8DA1146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40D6D-5348-4B2C-B3A2-DCBADF4FC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A3F4F-C35A-4EF0-B750-25D49E61E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EB2A-EEDC-47CD-ADC5-CFB3A77CA0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22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498600" y="6462235"/>
            <a:ext cx="7815521" cy="630237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364E6D"/>
                </a:solidFill>
              </a:rPr>
              <a:t>Master Thesis | Prof. Dr.-Ing. Frank Schrödel and </a:t>
            </a:r>
            <a:r>
              <a:rPr lang="de-DE" sz="900" dirty="0" err="1">
                <a:solidFill>
                  <a:srgbClr val="364E6D"/>
                </a:solidFill>
              </a:rPr>
              <a:t>your</a:t>
            </a:r>
            <a:r>
              <a:rPr lang="de-DE" sz="900" dirty="0">
                <a:solidFill>
                  <a:srgbClr val="364E6D"/>
                </a:solidFill>
              </a:rPr>
              <a:t> </a:t>
            </a:r>
            <a:r>
              <a:rPr lang="de-DE" sz="900" dirty="0" err="1">
                <a:solidFill>
                  <a:srgbClr val="364E6D"/>
                </a:solidFill>
              </a:rPr>
              <a:t>name</a:t>
            </a:r>
            <a:r>
              <a:rPr lang="de-DE" sz="900" dirty="0">
                <a:solidFill>
                  <a:srgbClr val="364E6D"/>
                </a:solidFill>
              </a:rPr>
              <a:t> | DD</a:t>
            </a:r>
            <a:r>
              <a:rPr lang="de-DE" sz="900" baseline="0" dirty="0">
                <a:solidFill>
                  <a:srgbClr val="364E6D"/>
                </a:solidFill>
              </a:rPr>
              <a:t>-MM-20YY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900" dirty="0">
              <a:solidFill>
                <a:srgbClr val="364E6D"/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383118" y="665530"/>
            <a:ext cx="11425767" cy="0"/>
          </a:xfrm>
          <a:prstGeom prst="line">
            <a:avLst/>
          </a:prstGeom>
          <a:ln>
            <a:solidFill>
              <a:srgbClr val="364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178667"/>
            <a:ext cx="11425767" cy="0"/>
          </a:xfrm>
          <a:prstGeom prst="line">
            <a:avLst/>
          </a:prstGeom>
          <a:ln>
            <a:solidFill>
              <a:srgbClr val="364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BC52D908-5CF2-4AFD-91C6-97F314C501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479" y="132537"/>
            <a:ext cx="1997045" cy="42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5263037"/>
            <a:ext cx="11545730" cy="540000"/>
          </a:xfrm>
        </p:spPr>
        <p:txBody>
          <a:bodyPr/>
          <a:lstStyle/>
          <a:p>
            <a:r>
              <a:rPr lang="en-US" sz="1600" dirty="0"/>
              <a:t>Creation of digital twin for industry 4.0 plant using MATLAB and Simulink</a:t>
            </a:r>
            <a:endParaRPr lang="en-GB" sz="2600" dirty="0">
              <a:solidFill>
                <a:srgbClr val="364E6D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E8AC2860-64E7-48FA-A7B4-ECD83CD2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663" y="6197687"/>
            <a:ext cx="1997045" cy="42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011F2A-2425-46C2-9588-6351876E215E}"/>
              </a:ext>
            </a:extLst>
          </p:cNvPr>
          <p:cNvSpPr txBox="1">
            <a:spLocks/>
          </p:cNvSpPr>
          <p:nvPr/>
        </p:nvSpPr>
        <p:spPr>
          <a:xfrm>
            <a:off x="383999" y="5918412"/>
            <a:ext cx="9280072" cy="80710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1" dirty="0">
                <a:solidFill>
                  <a:srgbClr val="364E6D"/>
                </a:solidFill>
              </a:rPr>
              <a:t>Supervisor: Professor Dr.-Ing. Frank Schrödel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rgbClr val="364E6D"/>
                </a:solidFill>
              </a:rPr>
              <a:t>Fakultät Maschinenbau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100" dirty="0">
              <a:solidFill>
                <a:srgbClr val="364E6D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dirty="0">
                <a:solidFill>
                  <a:srgbClr val="364E6D"/>
                </a:solidFill>
              </a:rPr>
              <a:t>Omar Hussein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F3F4AD-66A3-48AF-AB70-35FE35E43DD3}"/>
              </a:ext>
            </a:extLst>
          </p:cNvPr>
          <p:cNvSpPr/>
          <p:nvPr/>
        </p:nvSpPr>
        <p:spPr>
          <a:xfrm>
            <a:off x="0" y="-1"/>
            <a:ext cx="12192000" cy="5063370"/>
          </a:xfrm>
          <a:prstGeom prst="rect">
            <a:avLst/>
          </a:prstGeom>
          <a:solidFill>
            <a:srgbClr val="354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7244AA09-9A0E-474C-AFF9-0E2B90D65E67}"/>
              </a:ext>
            </a:extLst>
          </p:cNvPr>
          <p:cNvSpPr/>
          <p:nvPr/>
        </p:nvSpPr>
        <p:spPr>
          <a:xfrm>
            <a:off x="178354" y="754915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5" name="Sechseck 24">
            <a:extLst>
              <a:ext uri="{FF2B5EF4-FFF2-40B4-BE49-F238E27FC236}">
                <a16:creationId xmlns:a16="http://schemas.microsoft.com/office/drawing/2014/main" id="{A3C0BF91-A93F-4150-BB6F-EA847AB523BA}"/>
              </a:ext>
            </a:extLst>
          </p:cNvPr>
          <p:cNvSpPr/>
          <p:nvPr/>
        </p:nvSpPr>
        <p:spPr>
          <a:xfrm>
            <a:off x="2467894" y="1708080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CA9A9DB6-D035-4BED-BD39-74BAF0C78977}"/>
              </a:ext>
            </a:extLst>
          </p:cNvPr>
          <p:cNvSpPr/>
          <p:nvPr/>
        </p:nvSpPr>
        <p:spPr>
          <a:xfrm>
            <a:off x="178354" y="2712069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8" name="Sechseck 27">
            <a:extLst>
              <a:ext uri="{FF2B5EF4-FFF2-40B4-BE49-F238E27FC236}">
                <a16:creationId xmlns:a16="http://schemas.microsoft.com/office/drawing/2014/main" id="{FDFA7944-6F44-4407-8FBE-CAF272E972D1}"/>
              </a:ext>
            </a:extLst>
          </p:cNvPr>
          <p:cNvSpPr/>
          <p:nvPr/>
        </p:nvSpPr>
        <p:spPr>
          <a:xfrm>
            <a:off x="4764531" y="701750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413EF640-0F16-43EA-B2A6-06883C21B936}"/>
              </a:ext>
            </a:extLst>
          </p:cNvPr>
          <p:cNvSpPr/>
          <p:nvPr/>
        </p:nvSpPr>
        <p:spPr>
          <a:xfrm>
            <a:off x="7054071" y="1654915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0" name="Sechseck 29">
            <a:extLst>
              <a:ext uri="{FF2B5EF4-FFF2-40B4-BE49-F238E27FC236}">
                <a16:creationId xmlns:a16="http://schemas.microsoft.com/office/drawing/2014/main" id="{8B8A6AB6-FCAA-4F14-A35B-3C46D6CF6ADD}"/>
              </a:ext>
            </a:extLst>
          </p:cNvPr>
          <p:cNvSpPr/>
          <p:nvPr/>
        </p:nvSpPr>
        <p:spPr>
          <a:xfrm>
            <a:off x="4764531" y="2658904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1" name="Sechseck 30">
            <a:extLst>
              <a:ext uri="{FF2B5EF4-FFF2-40B4-BE49-F238E27FC236}">
                <a16:creationId xmlns:a16="http://schemas.microsoft.com/office/drawing/2014/main" id="{48B5359D-13D3-4B46-A989-85611D3614A2}"/>
              </a:ext>
            </a:extLst>
          </p:cNvPr>
          <p:cNvSpPr/>
          <p:nvPr/>
        </p:nvSpPr>
        <p:spPr>
          <a:xfrm>
            <a:off x="9350708" y="701750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3" name="Sechseck 32">
            <a:extLst>
              <a:ext uri="{FF2B5EF4-FFF2-40B4-BE49-F238E27FC236}">
                <a16:creationId xmlns:a16="http://schemas.microsoft.com/office/drawing/2014/main" id="{5AF753F6-9C25-4E25-8274-AA4092A1DA14}"/>
              </a:ext>
            </a:extLst>
          </p:cNvPr>
          <p:cNvSpPr/>
          <p:nvPr/>
        </p:nvSpPr>
        <p:spPr>
          <a:xfrm>
            <a:off x="9350708" y="2658904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pic>
        <p:nvPicPr>
          <p:cNvPr id="34" name="Grafik 33" descr="Ein Bild, das Licht, Zeichnung enthält.&#10;&#10;Automatisch generierte Beschreibung">
            <a:extLst>
              <a:ext uri="{FF2B5EF4-FFF2-40B4-BE49-F238E27FC236}">
                <a16:creationId xmlns:a16="http://schemas.microsoft.com/office/drawing/2014/main" id="{E56ED8F2-1395-4350-8EE8-91D0D08CE2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0" y="3004602"/>
            <a:ext cx="1651092" cy="127134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5928030-09AB-4032-B03E-EAC2B032C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5" y="1019244"/>
            <a:ext cx="1651092" cy="1271341"/>
          </a:xfrm>
          <a:prstGeom prst="rect">
            <a:avLst/>
          </a:prstGeom>
        </p:spPr>
      </p:pic>
      <p:pic>
        <p:nvPicPr>
          <p:cNvPr id="36" name="Grafik 35" descr="Ein Bild, das Licht enthält.&#10;&#10;Automatisch generierte Beschreibung">
            <a:extLst>
              <a:ext uri="{FF2B5EF4-FFF2-40B4-BE49-F238E27FC236}">
                <a16:creationId xmlns:a16="http://schemas.microsoft.com/office/drawing/2014/main" id="{1A9E77D3-F178-4D87-A116-F0BC4DE7BE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25" y="997978"/>
            <a:ext cx="1651092" cy="1271341"/>
          </a:xfrm>
          <a:prstGeom prst="rect">
            <a:avLst/>
          </a:prstGeom>
        </p:spPr>
      </p:pic>
      <p:pic>
        <p:nvPicPr>
          <p:cNvPr id="37" name="Grafik 3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C969EF2A-FDBF-4011-BF40-2F3E247D7F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69" y="2891692"/>
            <a:ext cx="1651092" cy="127134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CDBB6B3-6D97-4D76-B9CF-3F385861B1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79" y="1919244"/>
            <a:ext cx="1651092" cy="127134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BA4D7BB-77E4-44E6-8917-E2442D557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48" y="1972409"/>
            <a:ext cx="1651092" cy="127134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AE72A4B-7E98-47BE-859B-30B32B0E00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92" y="2976398"/>
            <a:ext cx="1651092" cy="1271341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3E5BE107-5399-46A1-BA64-FF21870E650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92" y="1019243"/>
            <a:ext cx="1651092" cy="12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822B-2A9B-F51D-FAA6-F77D4BE7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1A283-E1F6-BEB0-FA54-5BCBCC073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5DDDD-71CF-8727-565B-815915AE6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000" y="1691647"/>
            <a:ext cx="11425767" cy="4075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Model of the pump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427832-A543-8ABA-3FAC-D1A767C55FC6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D6C17124-1B75-2F05-263E-BC74C8DD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8909"/>
            <a:ext cx="5344350" cy="3779219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6C9B6B29-E838-8405-0650-BAC00D9C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2" y="2118908"/>
            <a:ext cx="5344350" cy="377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DEFCE-69D6-1D2D-C0D7-C1007896AC4E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4818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9D91-1B4B-373D-AB9E-D244506D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314E7-0A3A-B0E3-5E82-B2EA5061E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CEDD0-043E-54E2-76D9-96D27C9A5A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Model development of the pump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Fixed filled amount with different input voltages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Fixed input voltage with different amounts to be filled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7BD55-C89A-B41A-B07A-9DC59ED6D9ED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7B2AA-6475-84A1-69F9-24A066E715AA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8258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C4B5-8F04-47F1-CCB7-712B1379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1205-21BC-A202-0089-AA0650539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29111-E833-0BCB-E311-92C6CEBC6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 voltage: 7V</a:t>
            </a:r>
          </a:p>
          <a:p>
            <a:r>
              <a:rPr lang="en-US" dirty="0"/>
              <a:t>Filled amount: 200ml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0F595DF0-5FB1-9BAC-ABCC-2122A9B4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2460563"/>
            <a:ext cx="4420011" cy="3125579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F6A500B9-85A2-FAD1-4C6D-8C4615B4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66" y="2460563"/>
            <a:ext cx="4420011" cy="31255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46788B-E001-54FD-BF0D-03C32CF3842D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F4BDE-3E9B-5D6D-2335-FCE737F651B8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4591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5743-DCE8-A7C4-628F-1E9AAECC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68F9-9565-0BAB-4C0B-F19C605EB6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394A4-4E9C-D95D-0DD2-0A9212916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 voltage: 8.6V</a:t>
            </a:r>
          </a:p>
          <a:p>
            <a:r>
              <a:rPr lang="en-US" dirty="0"/>
              <a:t>Filled amount: 140ml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5CF3B-1C47-9BE4-361C-6B42666773B7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F7910-0F14-DC18-8DBA-6034C6CD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9" y="2354251"/>
            <a:ext cx="5305167" cy="3751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D1A5E8-B659-C35B-1B56-FB2740D7E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50" y="2354251"/>
            <a:ext cx="4860267" cy="364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E8287-7EC8-62FC-E545-708FB2664A6C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8939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5B4B-DE14-6AFB-0FB9-2BD1111B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8C768-AD25-72FD-235E-A479881C64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7F51D-3B1C-1BB6-9652-474C64C21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 voltage: 8.6V</a:t>
            </a:r>
          </a:p>
          <a:p>
            <a:r>
              <a:rPr lang="en-US" dirty="0"/>
              <a:t>Filled amount: 30ml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6AFE43-96F1-13E7-9F1D-1C3DAA56E6A6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with lines on it&#10;&#10;Description automatically generated">
            <a:extLst>
              <a:ext uri="{FF2B5EF4-FFF2-40B4-BE49-F238E27FC236}">
                <a16:creationId xmlns:a16="http://schemas.microsoft.com/office/drawing/2014/main" id="{1191CBA1-8DDC-FE89-FDBA-70412DA49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5" y="2261780"/>
            <a:ext cx="5476462" cy="3872641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68B66B88-4E92-7BF6-5782-0BB26826D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09" y="2261780"/>
            <a:ext cx="4957591" cy="3734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03648-9498-A077-BF87-445BBA8B0556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8092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59B0-8600-7F4F-AC84-40E01513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9EE3-3252-C326-41E4-0017BCE6A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41C59-D94F-1AF4-804B-332C750E3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118" y="1684799"/>
            <a:ext cx="11654911" cy="43577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Hardware Vs Simulink model movement 4DOF robotic arm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5C8E0-3A94-9C62-C3CC-171D3F57E7E2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imulink model vs Hardware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E652BC1-C26E-F51B-2853-6A6583C38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982" b="27133"/>
          <a:stretch/>
        </p:blipFill>
        <p:spPr>
          <a:xfrm>
            <a:off x="550448" y="2124799"/>
            <a:ext cx="11257552" cy="3916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DA698-7845-8258-0448-8E0DB4C2EF5B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5099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24"/>
    </mc:Choice>
    <mc:Fallback xmlns="">
      <p:transition advTm="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59B0-8600-7F4F-AC84-40E01513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A9EE3-3252-C326-41E4-0017BCE6A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41C59-D94F-1AF4-804B-332C750E3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118" y="1684799"/>
            <a:ext cx="3585567" cy="43577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Full trajectory movement on Simulink model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5C8E0-3A94-9C62-C3CC-171D3F57E7E2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Untitled video - Made with Clipchamp (5)">
            <a:hlinkClick r:id="" action="ppaction://media"/>
            <a:extLst>
              <a:ext uri="{FF2B5EF4-FFF2-40B4-BE49-F238E27FC236}">
                <a16:creationId xmlns:a16="http://schemas.microsoft.com/office/drawing/2014/main" id="{8736883E-DD99-E921-8E82-626191625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32" t="8734" r="13693" b="842"/>
          <a:stretch/>
        </p:blipFill>
        <p:spPr>
          <a:xfrm>
            <a:off x="4334472" y="1516346"/>
            <a:ext cx="7473528" cy="4526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3BE4A-C833-0E70-5369-8C630B2900BC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665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"/>
    </mc:Choice>
    <mc:Fallback xmlns="">
      <p:transition spd="slow" advTm="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9D7C-F7C2-1DA2-39A4-B4D7A4B2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84D19-87BE-ABB1-2594-7A808298D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1C2F0-AA8F-CDD9-7A64-F09971116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4-DOF robotic arm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569B6-8AF2-CBAC-9322-A8CB90E970F9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5AC01D-CA48-2CE5-31DB-CD797D91A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06776"/>
            <a:ext cx="12192000" cy="47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234-E8BC-5092-B1D0-C61DC038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D9D7-09BB-765A-E923-73A0F299F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1218" y="3036404"/>
            <a:ext cx="4969563" cy="78519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62C30-DDD3-B30B-E84E-20B7D1D3610A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A24D-DF3E-ACC2-61DD-4B70ED40D795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96543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E8AC2860-64E7-48FA-A7B4-ECD83CD2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663" y="6197687"/>
            <a:ext cx="1997045" cy="42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011F2A-2425-46C2-9588-6351876E215E}"/>
              </a:ext>
            </a:extLst>
          </p:cNvPr>
          <p:cNvSpPr txBox="1">
            <a:spLocks/>
          </p:cNvSpPr>
          <p:nvPr/>
        </p:nvSpPr>
        <p:spPr>
          <a:xfrm>
            <a:off x="383999" y="5203085"/>
            <a:ext cx="7558521" cy="1522429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100" b="1" dirty="0">
              <a:solidFill>
                <a:srgbClr val="364E6D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100" b="1" dirty="0">
              <a:solidFill>
                <a:srgbClr val="364E6D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dirty="0">
                <a:solidFill>
                  <a:srgbClr val="364E6D"/>
                </a:solidFill>
              </a:rPr>
              <a:t>Thank you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100" b="1" dirty="0">
              <a:solidFill>
                <a:srgbClr val="364E6D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100" b="1" dirty="0">
              <a:solidFill>
                <a:srgbClr val="364E6D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100" b="1" dirty="0">
              <a:solidFill>
                <a:srgbClr val="364E6D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1" dirty="0">
                <a:solidFill>
                  <a:srgbClr val="364E6D"/>
                </a:solidFill>
              </a:rPr>
              <a:t>Contact Information: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100" b="1" dirty="0">
                <a:solidFill>
                  <a:srgbClr val="364E6D"/>
                </a:solidFill>
              </a:rPr>
              <a:t>omarmontasser51@gmail.com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BCC3C98-15F8-43DC-A98A-A09B776B6CB2}"/>
              </a:ext>
            </a:extLst>
          </p:cNvPr>
          <p:cNvSpPr/>
          <p:nvPr/>
        </p:nvSpPr>
        <p:spPr>
          <a:xfrm>
            <a:off x="0" y="-1"/>
            <a:ext cx="12192000" cy="5063370"/>
          </a:xfrm>
          <a:prstGeom prst="rect">
            <a:avLst/>
          </a:prstGeom>
          <a:solidFill>
            <a:srgbClr val="364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0B864A96-B9BF-43F7-B999-AB1598FE0AF9}"/>
              </a:ext>
            </a:extLst>
          </p:cNvPr>
          <p:cNvSpPr/>
          <p:nvPr/>
        </p:nvSpPr>
        <p:spPr>
          <a:xfrm>
            <a:off x="178354" y="754915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5" name="Sechseck 24">
            <a:extLst>
              <a:ext uri="{FF2B5EF4-FFF2-40B4-BE49-F238E27FC236}">
                <a16:creationId xmlns:a16="http://schemas.microsoft.com/office/drawing/2014/main" id="{F48F1463-7DA9-486C-8047-E00FFFE7B56A}"/>
              </a:ext>
            </a:extLst>
          </p:cNvPr>
          <p:cNvSpPr/>
          <p:nvPr/>
        </p:nvSpPr>
        <p:spPr>
          <a:xfrm>
            <a:off x="2467894" y="1708080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3B4A5A0F-EF76-492A-91BF-8DCDD14E1D8D}"/>
              </a:ext>
            </a:extLst>
          </p:cNvPr>
          <p:cNvSpPr/>
          <p:nvPr/>
        </p:nvSpPr>
        <p:spPr>
          <a:xfrm>
            <a:off x="178354" y="2712069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8" name="Sechseck 27">
            <a:extLst>
              <a:ext uri="{FF2B5EF4-FFF2-40B4-BE49-F238E27FC236}">
                <a16:creationId xmlns:a16="http://schemas.microsoft.com/office/drawing/2014/main" id="{543CA028-9E51-433F-B61D-9EC0CDFBB4E9}"/>
              </a:ext>
            </a:extLst>
          </p:cNvPr>
          <p:cNvSpPr/>
          <p:nvPr/>
        </p:nvSpPr>
        <p:spPr>
          <a:xfrm>
            <a:off x="4764531" y="701750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48E71733-2071-4B85-9C93-01FBBB5AC007}"/>
              </a:ext>
            </a:extLst>
          </p:cNvPr>
          <p:cNvSpPr/>
          <p:nvPr/>
        </p:nvSpPr>
        <p:spPr>
          <a:xfrm>
            <a:off x="7054071" y="1654915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0" name="Sechseck 29">
            <a:extLst>
              <a:ext uri="{FF2B5EF4-FFF2-40B4-BE49-F238E27FC236}">
                <a16:creationId xmlns:a16="http://schemas.microsoft.com/office/drawing/2014/main" id="{AB234357-5862-46EA-ABC2-0B0A518B9C1E}"/>
              </a:ext>
            </a:extLst>
          </p:cNvPr>
          <p:cNvSpPr/>
          <p:nvPr/>
        </p:nvSpPr>
        <p:spPr>
          <a:xfrm>
            <a:off x="4764531" y="2658904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31" name="Sechseck 30">
            <a:extLst>
              <a:ext uri="{FF2B5EF4-FFF2-40B4-BE49-F238E27FC236}">
                <a16:creationId xmlns:a16="http://schemas.microsoft.com/office/drawing/2014/main" id="{D7A3F65F-62DA-4475-ACCA-93FDC1BEE0D3}"/>
              </a:ext>
            </a:extLst>
          </p:cNvPr>
          <p:cNvSpPr/>
          <p:nvPr/>
        </p:nvSpPr>
        <p:spPr>
          <a:xfrm>
            <a:off x="9350708" y="701750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3" name="Sechseck 32">
            <a:extLst>
              <a:ext uri="{FF2B5EF4-FFF2-40B4-BE49-F238E27FC236}">
                <a16:creationId xmlns:a16="http://schemas.microsoft.com/office/drawing/2014/main" id="{BBDDDCE4-61D8-448F-85B6-3395C7A253D8}"/>
              </a:ext>
            </a:extLst>
          </p:cNvPr>
          <p:cNvSpPr/>
          <p:nvPr/>
        </p:nvSpPr>
        <p:spPr>
          <a:xfrm>
            <a:off x="9350708" y="2658904"/>
            <a:ext cx="2610000" cy="1800000"/>
          </a:xfrm>
          <a:prstGeom prst="hexagon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pic>
        <p:nvPicPr>
          <p:cNvPr id="34" name="Grafik 33" descr="Ein Bild, das Licht, Zeichnung enthält.&#10;&#10;Automatisch generierte Beschreibung">
            <a:extLst>
              <a:ext uri="{FF2B5EF4-FFF2-40B4-BE49-F238E27FC236}">
                <a16:creationId xmlns:a16="http://schemas.microsoft.com/office/drawing/2014/main" id="{23E880C5-6CF9-4055-9487-08D9D96802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0" y="3004602"/>
            <a:ext cx="1651092" cy="127134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B9C1E1F-0A19-42BB-AA52-45DF313D1D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5" y="1019244"/>
            <a:ext cx="1651092" cy="1271341"/>
          </a:xfrm>
          <a:prstGeom prst="rect">
            <a:avLst/>
          </a:prstGeom>
        </p:spPr>
      </p:pic>
      <p:pic>
        <p:nvPicPr>
          <p:cNvPr id="36" name="Grafik 35" descr="Ein Bild, das Licht enthält.&#10;&#10;Automatisch generierte Beschreibung">
            <a:extLst>
              <a:ext uri="{FF2B5EF4-FFF2-40B4-BE49-F238E27FC236}">
                <a16:creationId xmlns:a16="http://schemas.microsoft.com/office/drawing/2014/main" id="{052E4D89-FEF8-4745-B06C-147E38C58E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25" y="997978"/>
            <a:ext cx="1651092" cy="1271341"/>
          </a:xfrm>
          <a:prstGeom prst="rect">
            <a:avLst/>
          </a:prstGeom>
        </p:spPr>
      </p:pic>
      <p:pic>
        <p:nvPicPr>
          <p:cNvPr id="37" name="Grafik 3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C058B61-B99D-4625-BC29-57B1DF27C4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69" y="2891692"/>
            <a:ext cx="1651092" cy="127134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9C82FC2D-03A7-48B5-B8FB-B2BA834FF6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79" y="1919244"/>
            <a:ext cx="1651092" cy="127134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C480B9B1-CE99-49BF-B004-BAD3DF3FC9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48" y="1972409"/>
            <a:ext cx="1651092" cy="127134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DFD87D1-2088-4F99-92E1-D721C8CCDE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92" y="2976398"/>
            <a:ext cx="1651092" cy="1271341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F7B0C98B-C566-43DE-AB88-C0D4310BF5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92" y="1019243"/>
            <a:ext cx="1651092" cy="12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de-DE" dirty="0">
              <a:solidFill>
                <a:srgbClr val="364E6D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FC78DC-A849-1C01-1D53-3870AFD0A2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ACFF0-D87F-749B-FC6A-130BD795F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Industry 4.0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Digital twin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Problem statement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Plant Architecture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5D9128-9E18-B9EC-C00C-2BC111F7F3C8}"/>
              </a:ext>
            </a:extLst>
          </p:cNvPr>
          <p:cNvSpPr/>
          <p:nvPr/>
        </p:nvSpPr>
        <p:spPr>
          <a:xfrm>
            <a:off x="1202634" y="6271591"/>
            <a:ext cx="4333461" cy="5017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28EC36AD-EB4D-8888-2397-71B4B7A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28" y="1278000"/>
            <a:ext cx="5390971" cy="4616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8480BB-8D4B-AF67-70CC-BC90DD4C2081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1409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234-E8BC-5092-B1D0-C61DC038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D9D7-09BB-765A-E923-73A0F299F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12189"/>
            <a:ext cx="1367481" cy="39259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Appendix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62C30-DDD3-B30B-E84E-20B7D1D3610A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A24D-DF3E-ACC2-61DD-4B70ED40D795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BD9D2-9C4E-7266-B9EC-89A5653E4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" y="1354318"/>
            <a:ext cx="6950042" cy="396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CD982-061D-8AC2-D4C6-52E70DC8A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05" y="3982362"/>
            <a:ext cx="5316133" cy="12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0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234-E8BC-5092-B1D0-C61DC038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D9D7-09BB-765A-E923-73A0F299F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12189"/>
            <a:ext cx="1367481" cy="39259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Appendix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62C30-DDD3-B30B-E84E-20B7D1D3610A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A24D-DF3E-ACC2-61DD-4B70ED40D795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54401-3C53-0348-2C91-530F7ED30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1771135"/>
            <a:ext cx="5740327" cy="4059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1829B-B5C3-6FB8-6A2E-337B0B21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08" y="1771135"/>
            <a:ext cx="5740327" cy="40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1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234-E8BC-5092-B1D0-C61DC038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D9D7-09BB-765A-E923-73A0F299F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12189"/>
            <a:ext cx="1367481" cy="39259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Appendix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62C30-DDD3-B30B-E84E-20B7D1D3610A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A24D-DF3E-ACC2-61DD-4B70ED40D795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86DA2-5190-C71D-0504-A7E7DA93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229" y="2566554"/>
            <a:ext cx="5841916" cy="17248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758E45-5A25-42C1-AD75-016D5299D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87" y="1616641"/>
            <a:ext cx="6553768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5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234-E8BC-5092-B1D0-C61DC038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D9D7-09BB-765A-E923-73A0F299F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12189"/>
            <a:ext cx="1367481" cy="39259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Appendix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62C30-DDD3-B30B-E84E-20B7D1D3610A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A24D-DF3E-ACC2-61DD-4B70ED40D795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ADDEFA-CB9F-15F1-581F-4E18D66B5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89" y="1558811"/>
            <a:ext cx="5619211" cy="3977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11CC73-0421-25A1-277B-2930AA8B9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1562766"/>
            <a:ext cx="5594380" cy="39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5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234-E8BC-5092-B1D0-C61DC038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6D9D7-09BB-765A-E923-73A0F299F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0" y="812189"/>
            <a:ext cx="1367481" cy="39259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Appendix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62C30-DDD3-B30B-E84E-20B7D1D3610A}"/>
              </a:ext>
            </a:extLst>
          </p:cNvPr>
          <p:cNvSpPr/>
          <p:nvPr/>
        </p:nvSpPr>
        <p:spPr>
          <a:xfrm>
            <a:off x="1461053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EA24D-DF3E-ACC2-61DD-4B70ED40D795}"/>
              </a:ext>
            </a:extLst>
          </p:cNvPr>
          <p:cNvSpPr txBox="1"/>
          <p:nvPr/>
        </p:nvSpPr>
        <p:spPr>
          <a:xfrm>
            <a:off x="5974492" y="6271591"/>
            <a:ext cx="319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089C91-B9BE-6AA2-D048-583EF68C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23" y="1724969"/>
            <a:ext cx="5460978" cy="3901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FC83EA-A68B-8B58-F482-D1D624A50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5" y="1700336"/>
            <a:ext cx="5460979" cy="3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9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5FF4-D38D-C8A3-A4B2-E268B103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07134-1D72-9D79-5625-59F4D3EB0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Concept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7077D-D006-009F-9BA7-B0F99D776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Connection of the OPC UA protocol</a:t>
            </a:r>
          </a:p>
          <a:p>
            <a:endParaRPr lang="en-US" dirty="0"/>
          </a:p>
          <a:p>
            <a:r>
              <a:rPr lang="en-US" dirty="0"/>
              <a:t>Model of the pump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diagram of a diagram">
            <a:extLst>
              <a:ext uri="{FF2B5EF4-FFF2-40B4-BE49-F238E27FC236}">
                <a16:creationId xmlns:a16="http://schemas.microsoft.com/office/drawing/2014/main" id="{A4513FF4-BD37-0C13-BB12-8462B8544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t="14251" r="16984" b="4594"/>
          <a:stretch/>
        </p:blipFill>
        <p:spPr>
          <a:xfrm>
            <a:off x="4948095" y="1927763"/>
            <a:ext cx="6859905" cy="1327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8794B3-4DE4-BA7D-4248-48121A472F68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A338-36F2-6728-AB17-37D1A8DA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155"/>
            <a:ext cx="12192000" cy="2479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C5BEED-2115-E2D3-0DBD-7CE0C418FE8C}"/>
              </a:ext>
            </a:extLst>
          </p:cNvPr>
          <p:cNvSpPr/>
          <p:nvPr/>
        </p:nvSpPr>
        <p:spPr>
          <a:xfrm>
            <a:off x="6038335" y="2191265"/>
            <a:ext cx="2059460" cy="1089581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D7D6F-E23F-819F-13ED-FFEB3E3F2BEE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697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2A18-4BB8-F843-6579-4BC2E87C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8A71E-020E-3F38-3685-A6E55F136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Concept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2FB81-77FF-B548-997B-01A396A84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of the pump with PID control block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027C-C048-675C-9EFB-1626B1463E99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1F845826-2ED5-A835-AA65-08C1A361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9" y="2460563"/>
            <a:ext cx="10027375" cy="307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E4529-C287-71A9-3D8E-5C18D0643699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11862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2442-6894-67DF-B77F-1F9CECEF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5D87F-B929-0DFD-B91E-5AD749154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233" y="1177752"/>
            <a:ext cx="11425767" cy="252000"/>
          </a:xfrm>
        </p:spPr>
        <p:txBody>
          <a:bodyPr/>
          <a:lstStyle/>
          <a:p>
            <a:r>
              <a:rPr lang="en-US" dirty="0"/>
              <a:t>Concept implementation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A28A0-F7EE-6B59-6B49-BBB3B29D9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development of the pump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34C84-2A7E-5686-E814-D5A9049E3340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50126C13-CC47-344C-0D28-45DBE5F32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904"/>
            <a:ext cx="12192000" cy="3700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E887A-C6FE-6961-EE07-76D386271E07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879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6AEE-52EB-394E-ABFB-6C6C805A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D69C-CDEB-639A-8DAD-6D5C1505E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Concept implementation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83C0A-1B20-7504-9DF7-7D5BB07EDA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Voltage terminator with selection of the filled percentage of the required amount to be filled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1719B-552B-493E-2352-29F7547A467C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84963EB1-E4D5-89CC-E965-849860F7C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8" y="2074616"/>
            <a:ext cx="11486724" cy="47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62A9-C4C6-9982-CF53-2F048FE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FC1F-A54F-57AA-0B82-B4F41D80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Concept implementation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18EF8-B725-526A-78C6-5D19763F1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000" y="1795068"/>
            <a:ext cx="11425767" cy="3910931"/>
          </a:xfrm>
        </p:spPr>
        <p:txBody>
          <a:bodyPr/>
          <a:lstStyle/>
          <a:p>
            <a:r>
              <a:rPr lang="en-US" dirty="0"/>
              <a:t>ASRS 4-DOF robotic arm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EC97A-3700-B1C4-C1C1-E8B2EDC21078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1DAC5-F0AF-E8A0-6811-5A472EC52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6" t="-638" r="19355" b="-1801"/>
          <a:stretch/>
        </p:blipFill>
        <p:spPr>
          <a:xfrm rot="16200000">
            <a:off x="4327263" y="-2027201"/>
            <a:ext cx="3705225" cy="1261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1BF645-8FB3-BEBB-0788-6F6E815B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69" y="1250614"/>
            <a:ext cx="3838050" cy="1954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EB900B-1C1A-286E-CF85-FA9420978716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566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62A9-C4C6-9982-CF53-2F048FE0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FC1F-A54F-57AA-0B82-B4F41D80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Concept implementation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18EF8-B725-526A-78C6-5D19763F1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000" y="1795068"/>
            <a:ext cx="11425767" cy="3910931"/>
          </a:xfrm>
        </p:spPr>
        <p:txBody>
          <a:bodyPr/>
          <a:lstStyle/>
          <a:p>
            <a:r>
              <a:rPr lang="en-US" dirty="0"/>
              <a:t>ASRS 4-DOF robotic arm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EC97A-3700-B1C4-C1C1-E8B2EDC21078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AE798-9691-DDB0-12EE-273E53B9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8" y="2181773"/>
            <a:ext cx="12603892" cy="4676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2B584-EE0C-1628-FC86-65DE07D7C5A9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5559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797D-0092-D45E-EA1C-DC16689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Creation of digital twin for industry 4.0 plant using MATLAB and Simulink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4C5DD-F67C-734E-2F72-E6CFB330F2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Validation and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3F18D-2523-07C1-E97F-1CE7AD719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OPC UA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30D63-B148-1656-E9D9-4755A9462D9A}"/>
              </a:ext>
            </a:extLst>
          </p:cNvPr>
          <p:cNvSpPr/>
          <p:nvPr/>
        </p:nvSpPr>
        <p:spPr>
          <a:xfrm>
            <a:off x="1431235" y="6430617"/>
            <a:ext cx="4104861" cy="1987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42FA52A-3099-BC47-31D8-687D7743B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8" y="2614499"/>
            <a:ext cx="4285159" cy="2371398"/>
          </a:xfrm>
          <a:prstGeom prst="rect">
            <a:avLst/>
          </a:prstGeom>
        </p:spPr>
      </p:pic>
      <p:pic>
        <p:nvPicPr>
          <p:cNvPr id="9" name="Picture 8" descr="A graph with a number of outlets&#10;&#10;Description automatically generated">
            <a:extLst>
              <a:ext uri="{FF2B5EF4-FFF2-40B4-BE49-F238E27FC236}">
                <a16:creationId xmlns:a16="http://schemas.microsoft.com/office/drawing/2014/main" id="{A2CE3803-B5E5-C96A-3D75-72AFDB49C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18" y="1872102"/>
            <a:ext cx="4403347" cy="311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FA5AF-AA16-BBAE-0CA2-2B4C5BB74BA7}"/>
              </a:ext>
            </a:extLst>
          </p:cNvPr>
          <p:cNvSpPr txBox="1"/>
          <p:nvPr/>
        </p:nvSpPr>
        <p:spPr>
          <a:xfrm>
            <a:off x="5974492" y="6271591"/>
            <a:ext cx="243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5794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Dconrol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" id="{336FDE2A-9543-4B96-B7B2-35644C4F60DE}" vid="{9460EA31-09C6-4B3E-9A90-25C5C2E75DE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7706</TotalTime>
  <Words>496</Words>
  <Application>Microsoft Office PowerPoint</Application>
  <PresentationFormat>Widescreen</PresentationFormat>
  <Paragraphs>111</Paragraphs>
  <Slides>24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Wingdings</vt:lpstr>
      <vt:lpstr>Office Theme</vt:lpstr>
      <vt:lpstr>VADconrol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PowerPoint Presentation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  <vt:lpstr>Creation of digital twin for industry 4.0 plant using MATLAB and Simulink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for an self-optimizing industry 4.0 benchmark plant</dc:title>
  <dc:creator>Jayabadhrinath Krushnan</dc:creator>
  <cp:lastModifiedBy>omar montasser</cp:lastModifiedBy>
  <cp:revision>47</cp:revision>
  <dcterms:created xsi:type="dcterms:W3CDTF">2021-08-15T13:18:03Z</dcterms:created>
  <dcterms:modified xsi:type="dcterms:W3CDTF">2024-08-16T12:56:24Z</dcterms:modified>
</cp:coreProperties>
</file>